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7" r:id="rId12"/>
    <p:sldId id="265" r:id="rId13"/>
  </p:sldIdLst>
  <p:sldSz cx="9144000" cy="5143500" type="screen16x9"/>
  <p:notesSz cx="5143500" cy="9144000"/>
  <p:embeddedFontLst>
    <p:embeddedFont>
      <p:font typeface="Epilogue" panose="020B0604020202020204" charset="0"/>
      <p:regular r:id="rId15"/>
    </p:embeddedFont>
    <p:embeddedFont>
      <p:font typeface="Epilogue Bold" panose="020B0604020202020204" charset="0"/>
      <p:regular r:id="rId16"/>
    </p:embeddedFont>
    <p:embeddedFont>
      <p:font typeface="Fraunces Medium" panose="020B0604020202020204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E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53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C47FC-62FB-8CB8-F8CE-53BFDDF10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05228C-8088-1F34-0B18-DC13C5544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76488-15ED-82CD-AC35-2E113B258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D141A-C470-9D8C-E2D4-20B0323B5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82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8AFC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80E2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25119" y="1721644"/>
            <a:ext cx="51799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4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وادي النيل للمقاولات والاستثمارات العقارية</a:t>
            </a:r>
            <a:endParaRPr lang="ar-SA" sz="2400" dirty="0"/>
          </a:p>
        </p:txBody>
      </p:sp>
      <p:sp>
        <p:nvSpPr>
          <p:cNvPr id="4" name="Text 1"/>
          <p:cNvSpPr/>
          <p:nvPr/>
        </p:nvSpPr>
        <p:spPr>
          <a:xfrm>
            <a:off x="3880512" y="2311482"/>
            <a:ext cx="5179963" cy="520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إدارة مشروعات النظم والتحول الرقمي — نحو مؤسسات ذكية تقود المستقبل</a:t>
            </a:r>
            <a:endParaRPr lang="ar-SA" sz="1200" b="1" dirty="0"/>
          </a:p>
        </p:txBody>
      </p:sp>
      <p:sp>
        <p:nvSpPr>
          <p:cNvPr id="6" name="Text 3"/>
          <p:cNvSpPr/>
          <p:nvPr/>
        </p:nvSpPr>
        <p:spPr>
          <a:xfrm>
            <a:off x="6289288" y="2780643"/>
            <a:ext cx="2273538" cy="215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قطاع تكنولوجيا المعلومات</a:t>
            </a:r>
            <a:r>
              <a:rPr lang="ar-EG" altLang="en-US" sz="12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و مشروعات النظم</a:t>
            </a:r>
            <a:endParaRPr lang="ar-SA" sz="12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569ABA-086D-01CA-B7AC-7AC114D06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985"/>
            <a:ext cx="4722763" cy="3504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8310809-5DE8-8C5B-4E7E-CFDFC35CAD44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15528"/>
            <a:ext cx="8151763" cy="339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1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من نحن؟</a:t>
            </a:r>
            <a:endParaRPr lang="ar-SA" sz="2100" dirty="0"/>
          </a:p>
        </p:txBody>
      </p:sp>
      <p:sp>
        <p:nvSpPr>
          <p:cNvPr id="4" name="Text 1"/>
          <p:cNvSpPr/>
          <p:nvPr/>
        </p:nvSpPr>
        <p:spPr>
          <a:xfrm>
            <a:off x="6228057" y="1750040"/>
            <a:ext cx="2680990" cy="388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إدارة مشروعات النظم والتحول الرقمي</a:t>
            </a:r>
            <a:endParaRPr lang="ar-SA" sz="2000" dirty="0"/>
          </a:p>
        </p:txBody>
      </p:sp>
      <p:sp>
        <p:nvSpPr>
          <p:cNvPr id="5" name="Text 2"/>
          <p:cNvSpPr/>
          <p:nvPr/>
        </p:nvSpPr>
        <p:spPr>
          <a:xfrm>
            <a:off x="6228057" y="2192169"/>
            <a:ext cx="2680990" cy="10528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2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إدارة متخصصة في الإشراف على تنفيذ مشروعات النظم والتحول الرقمي بأحدث الأدوات والبرامج العالمية، لمواكبة ثورة التحول الرقمي في مصر والعالم.</a:t>
            </a:r>
            <a:endParaRPr lang="ar-SA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3523" y="4109740"/>
            <a:ext cx="4034358" cy="6182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736306" y="4232523"/>
            <a:ext cx="3731642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الاستراتيجية</a:t>
            </a:r>
            <a:endParaRPr lang="ar-SA" sz="1200" b="1" dirty="0"/>
          </a:p>
        </p:txBody>
      </p:sp>
      <p:sp>
        <p:nvSpPr>
          <p:cNvPr id="8" name="Text 4"/>
          <p:cNvSpPr/>
          <p:nvPr/>
        </p:nvSpPr>
        <p:spPr>
          <a:xfrm>
            <a:off x="4736306" y="4451896"/>
            <a:ext cx="3731642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إعادة تصميم منظومة ودورات العمل بالكامل باستخدام أحدث أدوات التكنولوجيا العالمية</a:t>
            </a:r>
            <a:endParaRPr lang="ar-SA" sz="1000" b="1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4109740"/>
            <a:ext cx="4034358" cy="6182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8902" y="4232523"/>
            <a:ext cx="3731642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الهدف</a:t>
            </a:r>
            <a:endParaRPr lang="ar-SA" sz="1200" b="1" dirty="0"/>
          </a:p>
        </p:txBody>
      </p:sp>
      <p:sp>
        <p:nvSpPr>
          <p:cNvPr id="11" name="Text 6"/>
          <p:cNvSpPr/>
          <p:nvPr/>
        </p:nvSpPr>
        <p:spPr>
          <a:xfrm>
            <a:off x="618902" y="4451896"/>
            <a:ext cx="3731642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التغيير الجذري في طريقة تفكير وثقافة المؤسسة لمواكبة التحول الرقمي</a:t>
            </a:r>
            <a:endParaRPr lang="ar-SA" sz="1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B34BA-229A-C0D8-A8E9-E3CFDFECCCF5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918600-F835-CA74-9E9E-6A44077AC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19" y="1089436"/>
            <a:ext cx="4667513" cy="25425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399752"/>
            <a:ext cx="4722763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6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كيف نعمل؟</a:t>
            </a:r>
            <a:endParaRPr lang="ar-SA" sz="2600" dirty="0"/>
          </a:p>
        </p:txBody>
      </p:sp>
      <p:sp>
        <p:nvSpPr>
          <p:cNvPr id="4" name="Text 1"/>
          <p:cNvSpPr/>
          <p:nvPr/>
        </p:nvSpPr>
        <p:spPr>
          <a:xfrm>
            <a:off x="496119" y="1001911"/>
            <a:ext cx="4722763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29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نعمل كـ </a:t>
            </a:r>
            <a:r>
              <a:rPr lang="ar-SA" altLang="en-US" sz="110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Systems Integrator</a:t>
            </a: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نتعاقد مع شركات تنفيذ متخصصة وفق طبيعة كل جهة، ونُدير المشروع بخطة شاملة تتناغم فيها جميع المهام</a:t>
            </a:r>
            <a:endParaRPr lang="ar-SA" sz="1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364" y="1553989"/>
            <a:ext cx="664518" cy="7974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6119" y="1686892"/>
            <a:ext cx="3933676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التعاقد</a:t>
            </a:r>
            <a:endParaRPr lang="ar-SA" sz="1600" dirty="0"/>
          </a:p>
        </p:txBody>
      </p:sp>
      <p:sp>
        <p:nvSpPr>
          <p:cNvPr id="7" name="Text 3"/>
          <p:cNvSpPr/>
          <p:nvPr/>
        </p:nvSpPr>
        <p:spPr>
          <a:xfrm>
            <a:off x="496119" y="1969294"/>
            <a:ext cx="3933676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9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اختيار الشركات المنفذة الأنسب لكل مشروع</a:t>
            </a:r>
            <a:endParaRPr lang="ar-SA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4364" y="2351410"/>
            <a:ext cx="664518" cy="79742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96119" y="2484313"/>
            <a:ext cx="3933676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التخطيط</a:t>
            </a:r>
            <a:endParaRPr lang="ar-SA" sz="1600" dirty="0"/>
          </a:p>
        </p:txBody>
      </p:sp>
      <p:sp>
        <p:nvSpPr>
          <p:cNvPr id="10" name="Text 5"/>
          <p:cNvSpPr/>
          <p:nvPr/>
        </p:nvSpPr>
        <p:spPr>
          <a:xfrm>
            <a:off x="496119" y="2766715"/>
            <a:ext cx="3933676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9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وضع خطة شاملة تتكامل فيها مهام المشروع</a:t>
            </a:r>
            <a:endParaRPr lang="ar-SA" sz="11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4364" y="3148831"/>
            <a:ext cx="664518" cy="79742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96119" y="3281735"/>
            <a:ext cx="3933676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الإشراف</a:t>
            </a:r>
            <a:endParaRPr lang="ar-SA" sz="1600" dirty="0"/>
          </a:p>
        </p:txBody>
      </p:sp>
      <p:sp>
        <p:nvSpPr>
          <p:cNvPr id="13" name="Text 7"/>
          <p:cNvSpPr/>
          <p:nvPr/>
        </p:nvSpPr>
        <p:spPr>
          <a:xfrm>
            <a:off x="496119" y="3564136"/>
            <a:ext cx="3933676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9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متابعة وتنفيذ بأعلى معايير الجودة</a:t>
            </a:r>
            <a:endParaRPr lang="ar-SA" sz="11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4364" y="3946252"/>
            <a:ext cx="664518" cy="79742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496119" y="4079156"/>
            <a:ext cx="3933676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6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التسليم</a:t>
            </a:r>
            <a:endParaRPr lang="ar-SA" sz="1600" dirty="0"/>
          </a:p>
        </p:txBody>
      </p:sp>
      <p:sp>
        <p:nvSpPr>
          <p:cNvPr id="16" name="Text 9"/>
          <p:cNvSpPr/>
          <p:nvPr/>
        </p:nvSpPr>
        <p:spPr>
          <a:xfrm>
            <a:off x="496119" y="4361557"/>
            <a:ext cx="3933676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9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تسليم منظومة رقمية متكاملة وفعّالة</a:t>
            </a:r>
            <a:endParaRPr lang="ar-SA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9295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فريق العمل</a:t>
            </a:r>
            <a:endParaRPr lang="ar-SA" sz="2750" dirty="0"/>
          </a:p>
        </p:txBody>
      </p:sp>
      <p:sp>
        <p:nvSpPr>
          <p:cNvPr id="3" name="Text 1"/>
          <p:cNvSpPr/>
          <p:nvPr/>
        </p:nvSpPr>
        <p:spPr>
          <a:xfrm>
            <a:off x="38919" y="1519461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كفاءات متخصصة تجمع بين الخبرة التقنية ومهارات إدارة الت</a:t>
            </a:r>
            <a:r>
              <a:rPr lang="ar-EG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حول الرقمي</a:t>
            </a:r>
            <a:endParaRPr lang="ar-SA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401" y="1905744"/>
            <a:ext cx="1507480" cy="1507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48747" y="359040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مديرو المشروعات</a:t>
            </a:r>
            <a:endParaRPr lang="ar-SA" sz="1350" b="1" dirty="0"/>
          </a:p>
        </p:txBody>
      </p:sp>
      <p:sp>
        <p:nvSpPr>
          <p:cNvPr id="6" name="Text 3"/>
          <p:cNvSpPr/>
          <p:nvPr/>
        </p:nvSpPr>
        <p:spPr>
          <a:xfrm>
            <a:off x="6048747" y="3896916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قيادة وتنسيق جميع مراحل المشروع من التخطيط حتى التسليم</a:t>
            </a:r>
            <a:endParaRPr lang="ar-SA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087" y="1905744"/>
            <a:ext cx="1507480" cy="1507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72433" y="359040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قادة إدارة التغيير</a:t>
            </a:r>
            <a:endParaRPr lang="ar-SA" sz="1350" b="1" dirty="0"/>
          </a:p>
        </p:txBody>
      </p:sp>
      <p:sp>
        <p:nvSpPr>
          <p:cNvPr id="9" name="Text 5"/>
          <p:cNvSpPr/>
          <p:nvPr/>
        </p:nvSpPr>
        <p:spPr>
          <a:xfrm>
            <a:off x="3272433" y="3896916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تأهيل المؤسسات ثقافيًا وتنظيميًا لاستيعاب التحول الرقمي</a:t>
            </a:r>
            <a:endParaRPr lang="ar-SA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773" y="1905744"/>
            <a:ext cx="1507480" cy="1507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96119" y="3590404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المراجعون الفنيون</a:t>
            </a:r>
            <a:endParaRPr lang="ar-SA" sz="1350" b="1" dirty="0"/>
          </a:p>
        </p:txBody>
      </p:sp>
      <p:sp>
        <p:nvSpPr>
          <p:cNvPr id="12" name="Text 7"/>
          <p:cNvSpPr/>
          <p:nvPr/>
        </p:nvSpPr>
        <p:spPr>
          <a:xfrm>
            <a:off x="496119" y="3896916"/>
            <a:ext cx="259913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ضمان جودة التنفيذ والامتثال للمعايير التقنية العالمية</a:t>
            </a:r>
            <a:endParaRPr lang="ar-SA" sz="11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ACDDF-F0A8-D7BB-F21B-3F2D7A819FFF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6F60EB-6531-2382-2D23-3686D562F4E9}"/>
              </a:ext>
            </a:extLst>
          </p:cNvPr>
          <p:cNvSpPr txBox="1"/>
          <p:nvPr/>
        </p:nvSpPr>
        <p:spPr>
          <a:xfrm>
            <a:off x="3068222" y="2187029"/>
            <a:ext cx="30075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EG" sz="4400" dirty="0">
                <a:solidFill>
                  <a:schemeClr val="bg1"/>
                </a:solidFill>
              </a:rPr>
              <a:t>أهم المشروعات</a:t>
            </a:r>
            <a:endParaRPr 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40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440064" y="569193"/>
            <a:ext cx="778818" cy="215354"/>
          </a:xfrm>
          <a:prstGeom prst="roundRect">
            <a:avLst>
              <a:gd name="adj" fmla="val 22119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067919" y="611684"/>
            <a:ext cx="1065907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8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قصة نجاح — ١</a:t>
            </a:r>
            <a:endParaRPr lang="ar-SA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841251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الشركة القابضة للأدوية — هولدي فارما</a:t>
            </a:r>
            <a:endParaRPr lang="ar-SA" sz="2750" dirty="0"/>
          </a:p>
        </p:txBody>
      </p:sp>
      <p:sp>
        <p:nvSpPr>
          <p:cNvPr id="6" name="Text 3"/>
          <p:cNvSpPr/>
          <p:nvPr/>
        </p:nvSpPr>
        <p:spPr>
          <a:xfrm>
            <a:off x="38919" y="1939826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تطبيق نظام ERP على </a:t>
            </a:r>
            <a:r>
              <a:rPr lang="ar-SA" altLang="en-US" sz="110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٩ شركات لإنتاج الأدوية</a:t>
            </a: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في قطاع لا مجال فيه للخطأ</a:t>
            </a:r>
            <a:endParaRPr lang="ar-SA" sz="1100" dirty="0"/>
          </a:p>
        </p:txBody>
      </p:sp>
      <p:sp>
        <p:nvSpPr>
          <p:cNvPr id="7" name="Shape 4"/>
          <p:cNvSpPr/>
          <p:nvPr/>
        </p:nvSpPr>
        <p:spPr>
          <a:xfrm>
            <a:off x="2928417" y="2326109"/>
            <a:ext cx="2290465" cy="1279996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074938" y="2472630"/>
            <a:ext cx="19974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🔬</a:t>
            </a:r>
            <a:r>
              <a:rPr lang="ar-SA" altLang="en-US" sz="135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مراقبة الجودة</a:t>
            </a:r>
            <a:endParaRPr lang="ar-SA" sz="1350" b="1" dirty="0"/>
          </a:p>
        </p:txBody>
      </p:sp>
      <p:sp>
        <p:nvSpPr>
          <p:cNvPr id="9" name="Text 6"/>
          <p:cNvSpPr/>
          <p:nvPr/>
        </p:nvSpPr>
        <p:spPr>
          <a:xfrm>
            <a:off x="3074938" y="2779142"/>
            <a:ext cx="1997422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دمج آلي لبروتوكولات الفحص والتحكم في تركيز المواد الفعالة (Potency)</a:t>
            </a:r>
            <a:endParaRPr lang="ar-SA" sz="1100" dirty="0"/>
          </a:p>
        </p:txBody>
      </p:sp>
      <p:sp>
        <p:nvSpPr>
          <p:cNvPr id="10" name="Shape 7"/>
          <p:cNvSpPr/>
          <p:nvPr/>
        </p:nvSpPr>
        <p:spPr>
          <a:xfrm>
            <a:off x="496119" y="2326109"/>
            <a:ext cx="2290539" cy="1279996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42640" y="2472630"/>
            <a:ext cx="19974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📋</a:t>
            </a:r>
            <a:r>
              <a:rPr lang="ar-SA" altLang="en-US" sz="135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التعقب الشامل</a:t>
            </a:r>
            <a:endParaRPr lang="ar-SA" sz="1350" b="1" dirty="0"/>
          </a:p>
        </p:txBody>
      </p:sp>
      <p:sp>
        <p:nvSpPr>
          <p:cNvPr id="12" name="Text 9"/>
          <p:cNvSpPr/>
          <p:nvPr/>
        </p:nvSpPr>
        <p:spPr>
          <a:xfrm>
            <a:off x="642640" y="2779142"/>
            <a:ext cx="199749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منظومة Traceability من استلام المواد الخام حتى المنتج النهائي</a:t>
            </a:r>
            <a:endParaRPr lang="ar-SA" sz="1100" dirty="0"/>
          </a:p>
        </p:txBody>
      </p:sp>
      <p:sp>
        <p:nvSpPr>
          <p:cNvPr id="13" name="Shape 10"/>
          <p:cNvSpPr/>
          <p:nvPr/>
        </p:nvSpPr>
        <p:spPr>
          <a:xfrm>
            <a:off x="496119" y="3747864"/>
            <a:ext cx="4722763" cy="826368"/>
          </a:xfrm>
          <a:prstGeom prst="roundRect">
            <a:avLst>
              <a:gd name="adj" fmla="val 7205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42640" y="3894386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ar-SA" altLang="en-US" sz="135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الامتثال العالمي</a:t>
            </a:r>
            <a:endParaRPr lang="ar-SA" sz="1350" b="1" dirty="0"/>
          </a:p>
        </p:txBody>
      </p:sp>
      <p:sp>
        <p:nvSpPr>
          <p:cNvPr id="15" name="Text 12"/>
          <p:cNvSpPr/>
          <p:nvPr/>
        </p:nvSpPr>
        <p:spPr>
          <a:xfrm>
            <a:off x="642640" y="4200897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توافق تام مع اشتراطات WHO ومعايير GMP لحماية صحة المريض</a:t>
            </a:r>
            <a:endParaRPr lang="ar-SA" sz="11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3667CF4-BF87-35EF-A676-030D2F1BE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146" y="38852"/>
            <a:ext cx="3194935" cy="50653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45623" y="1047824"/>
            <a:ext cx="802258" cy="215354"/>
          </a:xfrm>
          <a:prstGeom prst="roundRect">
            <a:avLst>
              <a:gd name="adj" fmla="val 22119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473479" y="1090315"/>
            <a:ext cx="1089347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8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قصة نجاح — ٢</a:t>
            </a:r>
            <a:endParaRPr lang="ar-SA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31988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الشركة القابضة للنقل البحري والبري</a:t>
            </a:r>
            <a:endParaRPr lang="ar-SA" sz="2750" dirty="0"/>
          </a:p>
        </p:txBody>
      </p:sp>
      <p:sp>
        <p:nvSpPr>
          <p:cNvPr id="5" name="Text 3"/>
          <p:cNvSpPr/>
          <p:nvPr/>
        </p:nvSpPr>
        <p:spPr>
          <a:xfrm>
            <a:off x="19878" y="1833827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تطبيق ERP على </a:t>
            </a:r>
            <a:r>
              <a:rPr lang="ar-SA" altLang="en-US" sz="140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٨ شركات</a:t>
            </a:r>
            <a:r>
              <a:rPr lang="ar-SA" alt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في ثلاثة أنشطة لوجستية حيوية</a:t>
            </a:r>
            <a:r>
              <a:rPr lang="ar-EG" alt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بالإضافة الى الشركة القابضة</a:t>
            </a:r>
            <a:endParaRPr lang="ar-SA" sz="140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E4AE614-897C-9098-D468-E459AA6C1DAD}"/>
              </a:ext>
            </a:extLst>
          </p:cNvPr>
          <p:cNvSpPr/>
          <p:nvPr/>
        </p:nvSpPr>
        <p:spPr>
          <a:xfrm>
            <a:off x="6025158" y="2361754"/>
            <a:ext cx="2622724" cy="1733848"/>
          </a:xfrm>
          <a:custGeom>
            <a:avLst/>
            <a:gdLst>
              <a:gd name="csX0" fmla="*/ 49592 w 2622724"/>
              <a:gd name="csY0" fmla="*/ 0 h 1733848"/>
              <a:gd name="csX1" fmla="*/ 2573132 w 2622724"/>
              <a:gd name="csY1" fmla="*/ 0 h 1733848"/>
              <a:gd name="csX2" fmla="*/ 2622724 w 2622724"/>
              <a:gd name="csY2" fmla="*/ 49491 h 1733848"/>
              <a:gd name="csX3" fmla="*/ 2622724 w 2622724"/>
              <a:gd name="csY3" fmla="*/ 1684357 h 1733848"/>
              <a:gd name="csX4" fmla="*/ 2573132 w 2622724"/>
              <a:gd name="csY4" fmla="*/ 1733848 h 1733848"/>
              <a:gd name="csX5" fmla="*/ 49592 w 2622724"/>
              <a:gd name="csY5" fmla="*/ 1733848 h 1733848"/>
              <a:gd name="csX6" fmla="*/ 0 w 2622724"/>
              <a:gd name="csY6" fmla="*/ 1684357 h 1733848"/>
              <a:gd name="csX7" fmla="*/ 0 w 2622724"/>
              <a:gd name="csY7" fmla="*/ 49491 h 1733848"/>
              <a:gd name="csX8" fmla="*/ 49592 w 2622724"/>
              <a:gd name="csY8" fmla="*/ 0 h 17338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622724" h="1733848">
                <a:moveTo>
                  <a:pt x="49592" y="0"/>
                </a:moveTo>
                <a:lnTo>
                  <a:pt x="2573132" y="0"/>
                </a:lnTo>
                <a:cubicBezTo>
                  <a:pt x="2600521" y="0"/>
                  <a:pt x="2622724" y="22158"/>
                  <a:pt x="2622724" y="49491"/>
                </a:cubicBezTo>
                <a:lnTo>
                  <a:pt x="2622724" y="1684357"/>
                </a:lnTo>
                <a:cubicBezTo>
                  <a:pt x="2622724" y="1711690"/>
                  <a:pt x="2600521" y="1733848"/>
                  <a:pt x="2573132" y="1733848"/>
                </a:cubicBezTo>
                <a:lnTo>
                  <a:pt x="49592" y="1733848"/>
                </a:lnTo>
                <a:cubicBezTo>
                  <a:pt x="22203" y="1733848"/>
                  <a:pt x="0" y="1711690"/>
                  <a:pt x="0" y="1684357"/>
                </a:cubicBezTo>
                <a:lnTo>
                  <a:pt x="0" y="49491"/>
                </a:lnTo>
                <a:cubicBezTo>
                  <a:pt x="0" y="22158"/>
                  <a:pt x="22203" y="0"/>
                  <a:pt x="49592" y="0"/>
                </a:cubicBezTo>
              </a:path>
            </a:pathLst>
          </a:custGeom>
          <a:solidFill>
            <a:srgbClr val="080E26"/>
          </a:solidFill>
          <a:ln w="4754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7816E89-DFBE-109B-255A-4CEDACD0DCD2}"/>
              </a:ext>
            </a:extLst>
          </p:cNvPr>
          <p:cNvSpPr/>
          <p:nvPr/>
        </p:nvSpPr>
        <p:spPr>
          <a:xfrm>
            <a:off x="6025158" y="2361753"/>
            <a:ext cx="2622724" cy="1733848"/>
          </a:xfrm>
          <a:custGeom>
            <a:avLst/>
            <a:gdLst>
              <a:gd name="csX0" fmla="*/ 14525 w 2622724"/>
              <a:gd name="csY0" fmla="*/ 14496 h 1733848"/>
              <a:gd name="csX1" fmla="*/ 49592 w 2622724"/>
              <a:gd name="csY1" fmla="*/ 0 h 1733848"/>
              <a:gd name="csX2" fmla="*/ 2573132 w 2622724"/>
              <a:gd name="csY2" fmla="*/ 0 h 1733848"/>
              <a:gd name="csX3" fmla="*/ 2622724 w 2622724"/>
              <a:gd name="csY3" fmla="*/ 49491 h 1733848"/>
              <a:gd name="csX4" fmla="*/ 2622724 w 2622724"/>
              <a:gd name="csY4" fmla="*/ 1684357 h 1733848"/>
              <a:gd name="csX5" fmla="*/ 2573132 w 2622724"/>
              <a:gd name="csY5" fmla="*/ 1733848 h 1733848"/>
              <a:gd name="csX6" fmla="*/ 49592 w 2622724"/>
              <a:gd name="csY6" fmla="*/ 1733848 h 1733848"/>
              <a:gd name="csX7" fmla="*/ 0 w 2622724"/>
              <a:gd name="csY7" fmla="*/ 1684357 h 1733848"/>
              <a:gd name="csX8" fmla="*/ 0 w 2622724"/>
              <a:gd name="csY8" fmla="*/ 49491 h 1733848"/>
              <a:gd name="csX9" fmla="*/ 14525 w 2622724"/>
              <a:gd name="csY9" fmla="*/ 14496 h 17338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622724" h="1733848">
                <a:moveTo>
                  <a:pt x="14525" y="14496"/>
                </a:moveTo>
                <a:cubicBezTo>
                  <a:pt x="23826" y="5214"/>
                  <a:pt x="36439" y="0"/>
                  <a:pt x="49592" y="0"/>
                </a:cubicBezTo>
                <a:lnTo>
                  <a:pt x="2573132" y="0"/>
                </a:lnTo>
                <a:cubicBezTo>
                  <a:pt x="2600521" y="0"/>
                  <a:pt x="2622724" y="22158"/>
                  <a:pt x="2622724" y="49491"/>
                </a:cubicBezTo>
                <a:lnTo>
                  <a:pt x="2622724" y="1684357"/>
                </a:lnTo>
                <a:cubicBezTo>
                  <a:pt x="2622724" y="1711690"/>
                  <a:pt x="2600521" y="1733848"/>
                  <a:pt x="2573132" y="1733848"/>
                </a:cubicBezTo>
                <a:lnTo>
                  <a:pt x="49592" y="1733848"/>
                </a:lnTo>
                <a:cubicBezTo>
                  <a:pt x="22203" y="1733848"/>
                  <a:pt x="0" y="1711690"/>
                  <a:pt x="0" y="1684357"/>
                </a:cubicBezTo>
                <a:lnTo>
                  <a:pt x="0" y="49491"/>
                </a:lnTo>
                <a:cubicBezTo>
                  <a:pt x="0" y="36365"/>
                  <a:pt x="5225" y="23777"/>
                  <a:pt x="14525" y="14496"/>
                </a:cubicBezTo>
              </a:path>
            </a:pathLst>
          </a:custGeom>
          <a:noFill/>
          <a:ln w="38031" cap="flat">
            <a:solidFill>
              <a:srgbClr val="414A7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E626B63-8882-D17D-7C87-901C7C439BED}"/>
              </a:ext>
            </a:extLst>
          </p:cNvPr>
          <p:cNvSpPr/>
          <p:nvPr/>
        </p:nvSpPr>
        <p:spPr>
          <a:xfrm>
            <a:off x="6044197" y="2380755"/>
            <a:ext cx="2584644" cy="427524"/>
          </a:xfrm>
          <a:custGeom>
            <a:avLst/>
            <a:gdLst>
              <a:gd name="csX0" fmla="*/ 30552 w 2584644"/>
              <a:gd name="csY0" fmla="*/ 0 h 427524"/>
              <a:gd name="csX1" fmla="*/ 2554093 w 2584644"/>
              <a:gd name="csY1" fmla="*/ 0 h 427524"/>
              <a:gd name="csX2" fmla="*/ 2584645 w 2584644"/>
              <a:gd name="csY2" fmla="*/ 30490 h 427524"/>
              <a:gd name="csX3" fmla="*/ 2584645 w 2584644"/>
              <a:gd name="csY3" fmla="*/ 427524 h 427524"/>
              <a:gd name="csX4" fmla="*/ 2584645 w 2584644"/>
              <a:gd name="csY4" fmla="*/ 427524 h 427524"/>
              <a:gd name="csX5" fmla="*/ 0 w 2584644"/>
              <a:gd name="csY5" fmla="*/ 427524 h 427524"/>
              <a:gd name="csX6" fmla="*/ 0 w 2584644"/>
              <a:gd name="csY6" fmla="*/ 427524 h 427524"/>
              <a:gd name="csX7" fmla="*/ 0 w 2584644"/>
              <a:gd name="csY7" fmla="*/ 30490 h 427524"/>
              <a:gd name="csX8" fmla="*/ 30552 w 2584644"/>
              <a:gd name="csY8" fmla="*/ 0 h 4275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84644" h="427524">
                <a:moveTo>
                  <a:pt x="30552" y="0"/>
                </a:moveTo>
                <a:lnTo>
                  <a:pt x="2554093" y="0"/>
                </a:lnTo>
                <a:cubicBezTo>
                  <a:pt x="2570966" y="0"/>
                  <a:pt x="2584645" y="13651"/>
                  <a:pt x="2584645" y="30490"/>
                </a:cubicBezTo>
                <a:lnTo>
                  <a:pt x="2584645" y="427524"/>
                </a:lnTo>
                <a:lnTo>
                  <a:pt x="2584645" y="427524"/>
                </a:lnTo>
                <a:lnTo>
                  <a:pt x="0" y="427524"/>
                </a:lnTo>
                <a:lnTo>
                  <a:pt x="0" y="427524"/>
                </a:lnTo>
                <a:lnTo>
                  <a:pt x="0" y="30490"/>
                </a:lnTo>
                <a:cubicBezTo>
                  <a:pt x="0" y="13651"/>
                  <a:pt x="13679" y="0"/>
                  <a:pt x="30552" y="0"/>
                </a:cubicBezTo>
              </a:path>
            </a:pathLst>
          </a:custGeom>
          <a:solidFill>
            <a:srgbClr val="283157"/>
          </a:solidFill>
          <a:ln w="4754" cap="flat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CC4AB1E-C9BA-5B36-4DA2-659E9BFC5F27}"/>
              </a:ext>
            </a:extLst>
          </p:cNvPr>
          <p:cNvSpPr/>
          <p:nvPr/>
        </p:nvSpPr>
        <p:spPr>
          <a:xfrm>
            <a:off x="6044197" y="2808279"/>
            <a:ext cx="2584644" cy="4750"/>
          </a:xfrm>
          <a:custGeom>
            <a:avLst/>
            <a:gdLst>
              <a:gd name="csX0" fmla="*/ 2584645 w 2584644"/>
              <a:gd name="csY0" fmla="*/ 0 h 4750"/>
              <a:gd name="csX1" fmla="*/ 2584645 w 2584644"/>
              <a:gd name="csY1" fmla="*/ 0 h 4750"/>
              <a:gd name="csX2" fmla="*/ 0 w 2584644"/>
              <a:gd name="csY2" fmla="*/ 0 h 4750"/>
              <a:gd name="csX3" fmla="*/ 0 w 2584644"/>
              <a:gd name="csY3" fmla="*/ 0 h 47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584644" h="4750">
                <a:moveTo>
                  <a:pt x="2584645" y="0"/>
                </a:moveTo>
                <a:lnTo>
                  <a:pt x="2584645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08" cap="flat">
            <a:solidFill>
              <a:srgbClr val="414A7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6185967" y="2947839"/>
            <a:ext cx="23011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تداول الحاويات بالموانئ</a:t>
            </a:r>
            <a:endParaRPr lang="ar-SA" sz="1350" dirty="0"/>
          </a:p>
        </p:txBody>
      </p:sp>
      <p:sp>
        <p:nvSpPr>
          <p:cNvPr id="9" name="Text 5"/>
          <p:cNvSpPr/>
          <p:nvPr/>
        </p:nvSpPr>
        <p:spPr>
          <a:xfrm>
            <a:off x="6185967" y="3254350"/>
            <a:ext cx="2301106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تكامل ERP مع أنظمة TOS العالمية لمراقبة حركة كل حاوية لحظيًا وتحليل تكاليف التشغيل</a:t>
            </a:r>
            <a:endParaRPr lang="ar-SA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60675" y="2361754"/>
            <a:ext cx="2622724" cy="1733848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0885" y="2406629"/>
            <a:ext cx="354360" cy="3543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421484" y="2947839"/>
            <a:ext cx="23011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نقل البضائع</a:t>
            </a:r>
            <a:endParaRPr lang="ar-SA" sz="1350" dirty="0"/>
          </a:p>
        </p:txBody>
      </p:sp>
      <p:sp>
        <p:nvSpPr>
          <p:cNvPr id="13" name="Text 7"/>
          <p:cNvSpPr/>
          <p:nvPr/>
        </p:nvSpPr>
        <p:spPr>
          <a:xfrm>
            <a:off x="3421484" y="3254350"/>
            <a:ext cx="2301106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ربط لحظي مع الحجز الإلكتروني وتتبع الأساطيل من الطلب حتى التسليم</a:t>
            </a:r>
            <a:endParaRPr lang="ar-SA" sz="11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93" y="2361754"/>
            <a:ext cx="2622724" cy="1733848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8952" y="2435927"/>
            <a:ext cx="294814" cy="294814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57002" y="2947839"/>
            <a:ext cx="23011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نقل الركاب</a:t>
            </a:r>
            <a:endParaRPr lang="ar-SA" sz="1350" dirty="0"/>
          </a:p>
        </p:txBody>
      </p:sp>
      <p:sp>
        <p:nvSpPr>
          <p:cNvPr id="17" name="Text 9"/>
          <p:cNvSpPr/>
          <p:nvPr/>
        </p:nvSpPr>
        <p:spPr>
          <a:xfrm>
            <a:off x="657002" y="3254350"/>
            <a:ext cx="2301106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تكامل ذكي بين ERP ومنصات التذاكر الإلكترونية لتحكم مالي دقيق في تكاليف الأسطول</a:t>
            </a:r>
            <a:endParaRPr lang="ar-SA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EB144D-E97C-01B6-2355-31B3181677DA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be 24">
            <a:extLst>
              <a:ext uri="{FF2B5EF4-FFF2-40B4-BE49-F238E27FC236}">
                <a16:creationId xmlns:a16="http://schemas.microsoft.com/office/drawing/2014/main" id="{EB9F662A-B6E0-B5E4-DF9B-77BEC3305FEA}"/>
              </a:ext>
            </a:extLst>
          </p:cNvPr>
          <p:cNvSpPr/>
          <p:nvPr/>
        </p:nvSpPr>
        <p:spPr>
          <a:xfrm>
            <a:off x="7152100" y="2469392"/>
            <a:ext cx="479502" cy="212601"/>
          </a:xfrm>
          <a:prstGeom prst="cub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74211" y="390971"/>
            <a:ext cx="673671" cy="178371"/>
          </a:xfrm>
          <a:prstGeom prst="roundRect">
            <a:avLst>
              <a:gd name="adj" fmla="val 22115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587407" y="426169"/>
            <a:ext cx="990079" cy="1079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7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قصة نجاح — ٣</a:t>
            </a:r>
            <a:endParaRPr lang="ar-SA" sz="700" dirty="0"/>
          </a:p>
        </p:txBody>
      </p:sp>
      <p:sp>
        <p:nvSpPr>
          <p:cNvPr id="4" name="Text 2"/>
          <p:cNvSpPr/>
          <p:nvPr/>
        </p:nvSpPr>
        <p:spPr>
          <a:xfrm>
            <a:off x="496119" y="608186"/>
            <a:ext cx="8151763" cy="366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3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شركة جسور — مجموعة التصدير والاستيراد</a:t>
            </a:r>
            <a:endParaRPr lang="ar-SA" sz="2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230139"/>
            <a:ext cx="5198418" cy="294575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85644" y="1956048"/>
            <a:ext cx="2666926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400" b="1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نقلة استراتيجية لتوحيد الرؤية المؤسسية</a:t>
            </a:r>
            <a:endParaRPr lang="ar-SA" sz="1400" b="1" dirty="0"/>
          </a:p>
        </p:txBody>
      </p:sp>
      <p:sp>
        <p:nvSpPr>
          <p:cNvPr id="7" name="Text 4"/>
          <p:cNvSpPr/>
          <p:nvPr/>
        </p:nvSpPr>
        <p:spPr>
          <a:xfrm>
            <a:off x="5985644" y="2236663"/>
            <a:ext cx="2666926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22000"/>
              </a:lnSpc>
              <a:buNone/>
            </a:pPr>
            <a:r>
              <a:rPr lang="ar-SA" altLang="en-US" sz="105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دمج نماذج العمل المتنوعة لشركات المجموعة تحت مظلة رقمية واحدة:</a:t>
            </a:r>
            <a:endParaRPr lang="ar-SA" sz="1050" b="1" dirty="0"/>
          </a:p>
        </p:txBody>
      </p:sp>
      <p:sp>
        <p:nvSpPr>
          <p:cNvPr id="8" name="Shape 5"/>
          <p:cNvSpPr/>
          <p:nvPr/>
        </p:nvSpPr>
        <p:spPr>
          <a:xfrm>
            <a:off x="5985644" y="2689324"/>
            <a:ext cx="2666926" cy="748531"/>
          </a:xfrm>
          <a:prstGeom prst="roundRect">
            <a:avLst>
              <a:gd name="adj" fmla="val 6587"/>
            </a:avLst>
          </a:prstGeom>
          <a:solidFill>
            <a:srgbClr val="283157"/>
          </a:solidFill>
          <a:ln/>
        </p:spPr>
        <p:txBody>
          <a:bodyPr/>
          <a:lstStyle/>
          <a:p>
            <a:endParaRPr lang="en-US" sz="2400" b="1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995" y="2847603"/>
            <a:ext cx="146745" cy="11735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367090" y="2806080"/>
            <a:ext cx="2168128" cy="515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22000"/>
              </a:lnSpc>
              <a:buNone/>
            </a:pPr>
            <a:r>
              <a:rPr lang="ar-SA" altLang="en-US" sz="1050" b="1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ربط آلي لحظي مع منظومة مصلحة الضرائب المصرية (الفاتورة والإيصال الإلكتروني) لضمان الامتثال الضريبي التام</a:t>
            </a:r>
            <a:endParaRPr lang="ar-SA" sz="1050" b="1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7839" y="4400364"/>
            <a:ext cx="176064" cy="17606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011689" y="4394522"/>
            <a:ext cx="2254746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2000"/>
              </a:lnSpc>
              <a:buNone/>
            </a:pPr>
            <a:r>
              <a:rPr lang="ar-SA" altLang="en-US" sz="105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النصر للتصدير والاستيراد</a:t>
            </a:r>
            <a:endParaRPr lang="ar-SA" sz="1050" b="1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70128" y="4400364"/>
            <a:ext cx="176064" cy="17606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253904" y="4394522"/>
            <a:ext cx="2254821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2000"/>
              </a:lnSpc>
              <a:buNone/>
            </a:pPr>
            <a:r>
              <a:rPr lang="ar-SA" altLang="en-US" sz="105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مصر للتجارة الخارجية</a:t>
            </a:r>
            <a:endParaRPr lang="ar-SA" sz="1050" b="1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12343" y="4400364"/>
            <a:ext cx="176064" cy="17606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96119" y="4394522"/>
            <a:ext cx="2254821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2000"/>
              </a:lnSpc>
              <a:buNone/>
            </a:pPr>
            <a:r>
              <a:rPr lang="ar-SA" altLang="en-US" sz="105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مصر للأسواق الحرة</a:t>
            </a:r>
            <a:endParaRPr lang="ar-SA" sz="10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469715-F0C6-AFF1-D815-529483BAA994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417665" y="979736"/>
            <a:ext cx="801216" cy="215354"/>
          </a:xfrm>
          <a:prstGeom prst="roundRect">
            <a:avLst>
              <a:gd name="adj" fmla="val 22119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045521" y="1022226"/>
            <a:ext cx="1088306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8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قصة نجاح — ٤</a:t>
            </a:r>
            <a:endParaRPr lang="ar-SA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1251793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7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شركة الملاحة الوطنية</a:t>
            </a:r>
            <a:endParaRPr lang="ar-SA" sz="2750" dirty="0"/>
          </a:p>
        </p:txBody>
      </p:sp>
      <p:sp>
        <p:nvSpPr>
          <p:cNvPr id="6" name="Text 3"/>
          <p:cNvSpPr/>
          <p:nvPr/>
        </p:nvSpPr>
        <p:spPr>
          <a:xfrm>
            <a:off x="38919" y="1907381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إنجاز استراتيجي لإدارة أسطول من </a:t>
            </a:r>
            <a:r>
              <a:rPr lang="ar-SA" altLang="en-US" sz="110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١٤ سفينة عملاقة</a:t>
            </a: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لنقل البضائع الصب (Bulk)</a:t>
            </a:r>
            <a:endParaRPr lang="ar-SA" sz="1100" dirty="0"/>
          </a:p>
        </p:txBody>
      </p:sp>
      <p:sp>
        <p:nvSpPr>
          <p:cNvPr id="7" name="Shape 4"/>
          <p:cNvSpPr/>
          <p:nvPr/>
        </p:nvSpPr>
        <p:spPr>
          <a:xfrm>
            <a:off x="496119" y="2293665"/>
            <a:ext cx="4722763" cy="1870025"/>
          </a:xfrm>
          <a:prstGeom prst="roundRect">
            <a:avLst>
              <a:gd name="adj" fmla="val 3184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2857500" y="2298427"/>
            <a:ext cx="2356619" cy="1043657"/>
          </a:xfrm>
          <a:prstGeom prst="rect">
            <a:avLst/>
          </a:prstGeom>
          <a:solidFill>
            <a:srgbClr val="2831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2999259" y="2440186"/>
            <a:ext cx="207310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نظام ERP المركزي</a:t>
            </a:r>
            <a:endParaRPr lang="ar-SA" sz="1350" dirty="0"/>
          </a:p>
        </p:txBody>
      </p:sp>
      <p:sp>
        <p:nvSpPr>
          <p:cNvPr id="10" name="Text 7"/>
          <p:cNvSpPr/>
          <p:nvPr/>
        </p:nvSpPr>
        <p:spPr>
          <a:xfrm>
            <a:off x="2999259" y="2746697"/>
            <a:ext cx="207310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المنصة الموحدة لإدارة العمليات المالية والتشغيلية</a:t>
            </a:r>
            <a:endParaRPr lang="ar-SA" sz="1100" dirty="0"/>
          </a:p>
        </p:txBody>
      </p:sp>
      <p:sp>
        <p:nvSpPr>
          <p:cNvPr id="11" name="Shape 8"/>
          <p:cNvSpPr/>
          <p:nvPr/>
        </p:nvSpPr>
        <p:spPr>
          <a:xfrm>
            <a:off x="500881" y="2298427"/>
            <a:ext cx="2356619" cy="1043657"/>
          </a:xfrm>
          <a:prstGeom prst="rect">
            <a:avLst/>
          </a:prstGeom>
          <a:solidFill>
            <a:srgbClr val="2831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00881" y="2298427"/>
            <a:ext cx="19050" cy="1043657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2640" y="2440186"/>
            <a:ext cx="207310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برنامج CFM</a:t>
            </a:r>
            <a:endParaRPr lang="ar-SA" sz="1350" dirty="0"/>
          </a:p>
        </p:txBody>
      </p:sp>
      <p:sp>
        <p:nvSpPr>
          <p:cNvPr id="14" name="Text 11"/>
          <p:cNvSpPr/>
          <p:nvPr/>
        </p:nvSpPr>
        <p:spPr>
          <a:xfrm>
            <a:off x="642640" y="2746697"/>
            <a:ext cx="207310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مراقبة لحظية للحالة الفنية والتشغيلية للسفن في أعالي البحار</a:t>
            </a:r>
            <a:endParaRPr lang="ar-SA" sz="1100" dirty="0"/>
          </a:p>
        </p:txBody>
      </p:sp>
      <p:sp>
        <p:nvSpPr>
          <p:cNvPr id="15" name="Shape 12"/>
          <p:cNvSpPr/>
          <p:nvPr/>
        </p:nvSpPr>
        <p:spPr>
          <a:xfrm>
            <a:off x="500881" y="3342084"/>
            <a:ext cx="4713238" cy="816843"/>
          </a:xfrm>
          <a:prstGeom prst="rect">
            <a:avLst/>
          </a:prstGeom>
          <a:solidFill>
            <a:srgbClr val="2831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500881" y="3342084"/>
            <a:ext cx="4713238" cy="19050"/>
          </a:xfrm>
          <a:prstGeom prst="roundRect">
            <a:avLst>
              <a:gd name="adj" fmla="val 312558"/>
            </a:avLst>
          </a:prstGeom>
          <a:solidFill>
            <a:srgbClr val="414A7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42640" y="3483843"/>
            <a:ext cx="442972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3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برنامج Veson</a:t>
            </a:r>
            <a:endParaRPr lang="ar-SA" sz="1350" dirty="0"/>
          </a:p>
        </p:txBody>
      </p:sp>
      <p:sp>
        <p:nvSpPr>
          <p:cNvPr id="18" name="Text 15"/>
          <p:cNvSpPr/>
          <p:nvPr/>
        </p:nvSpPr>
        <p:spPr>
          <a:xfrm>
            <a:off x="642640" y="3790355"/>
            <a:ext cx="442972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إدارة الشؤون التجارية للخطوط الملاحية وتعظيم العوائد</a:t>
            </a:r>
            <a:endParaRPr lang="ar-SA" sz="11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DC86D03-5F38-9588-3387-DBE0A3C5A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574" y="656017"/>
            <a:ext cx="3268710" cy="381053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2EE718-75B9-A5C4-8E2E-7C93B1C0B04B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29724" y="420588"/>
            <a:ext cx="618158" cy="164902"/>
          </a:xfrm>
          <a:prstGeom prst="roundRect">
            <a:avLst>
              <a:gd name="adj" fmla="val 22116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en-US" sz="2400" b="1"/>
          </a:p>
        </p:txBody>
      </p:sp>
      <p:sp>
        <p:nvSpPr>
          <p:cNvPr id="3" name="Text 1"/>
          <p:cNvSpPr/>
          <p:nvPr/>
        </p:nvSpPr>
        <p:spPr>
          <a:xfrm>
            <a:off x="7637636" y="453107"/>
            <a:ext cx="945133" cy="99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9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قصة نجاح — ٥</a:t>
            </a:r>
            <a:endParaRPr lang="ar-SA" sz="900" b="1" dirty="0"/>
          </a:p>
        </p:txBody>
      </p:sp>
      <p:sp>
        <p:nvSpPr>
          <p:cNvPr id="4" name="Text 2"/>
          <p:cNvSpPr/>
          <p:nvPr/>
        </p:nvSpPr>
        <p:spPr>
          <a:xfrm>
            <a:off x="496119" y="618679"/>
            <a:ext cx="8151763" cy="339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800" b="1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جامعة بنها الأهلية</a:t>
            </a:r>
            <a:endParaRPr lang="ar-SA" sz="2800" b="1" dirty="0"/>
          </a:p>
        </p:txBody>
      </p:sp>
      <p:sp>
        <p:nvSpPr>
          <p:cNvPr id="5" name="Text 3"/>
          <p:cNvSpPr/>
          <p:nvPr/>
        </p:nvSpPr>
        <p:spPr>
          <a:xfrm>
            <a:off x="496119" y="2375520"/>
            <a:ext cx="2680990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حرم رقمي متكامل</a:t>
            </a:r>
            <a:endParaRPr lang="ar-SA" sz="1200" b="1" dirty="0"/>
          </a:p>
        </p:txBody>
      </p:sp>
      <p:sp>
        <p:nvSpPr>
          <p:cNvPr id="6" name="Text 4"/>
          <p:cNvSpPr/>
          <p:nvPr/>
        </p:nvSpPr>
        <p:spPr>
          <a:xfrm>
            <a:off x="496119" y="2628081"/>
            <a:ext cx="2680990" cy="3065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تكامل ذكي بين أنظمة ERP المركزية والبرامج الأكاديمية والطلابية يُحوّل الجامعة إلى مؤسسة تعليمية رقمية رائدة</a:t>
            </a:r>
            <a:endParaRPr lang="ar-SA" sz="1000" b="1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381" y="1220570"/>
            <a:ext cx="4840991" cy="2743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403729" y="4312890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 sz="2400" b="1"/>
          </a:p>
        </p:txBody>
      </p:sp>
      <p:sp>
        <p:nvSpPr>
          <p:cNvPr id="9" name="Text 6"/>
          <p:cNvSpPr/>
          <p:nvPr/>
        </p:nvSpPr>
        <p:spPr>
          <a:xfrm>
            <a:off x="8444396" y="4333205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rtl="1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1600" b="1" dirty="0"/>
          </a:p>
        </p:txBody>
      </p:sp>
      <p:sp>
        <p:nvSpPr>
          <p:cNvPr id="10" name="Text 7"/>
          <p:cNvSpPr/>
          <p:nvPr/>
        </p:nvSpPr>
        <p:spPr>
          <a:xfrm>
            <a:off x="5999857" y="4350172"/>
            <a:ext cx="232082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رحلة الطالب الكاملة</a:t>
            </a:r>
            <a:endParaRPr lang="ar-SA" sz="1200" b="1" dirty="0"/>
          </a:p>
        </p:txBody>
      </p:sp>
      <p:sp>
        <p:nvSpPr>
          <p:cNvPr id="11" name="Text 8"/>
          <p:cNvSpPr/>
          <p:nvPr/>
        </p:nvSpPr>
        <p:spPr>
          <a:xfrm>
            <a:off x="5999857" y="4569544"/>
            <a:ext cx="2320826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من التقديم وإعلان النتائج حتى الدفع الإلكتروني للرسوم</a:t>
            </a:r>
            <a:endParaRPr lang="ar-SA" sz="1000" b="1" dirty="0"/>
          </a:p>
        </p:txBody>
      </p:sp>
      <p:sp>
        <p:nvSpPr>
          <p:cNvPr id="12" name="Shape 9"/>
          <p:cNvSpPr/>
          <p:nvPr/>
        </p:nvSpPr>
        <p:spPr>
          <a:xfrm>
            <a:off x="5651897" y="4312890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 sz="2400" b="1"/>
          </a:p>
        </p:txBody>
      </p:sp>
      <p:sp>
        <p:nvSpPr>
          <p:cNvPr id="13" name="Text 10"/>
          <p:cNvSpPr/>
          <p:nvPr/>
        </p:nvSpPr>
        <p:spPr>
          <a:xfrm>
            <a:off x="5692564" y="4333205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rtl="1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1600" b="1" dirty="0"/>
          </a:p>
        </p:txBody>
      </p:sp>
      <p:sp>
        <p:nvSpPr>
          <p:cNvPr id="14" name="Text 11"/>
          <p:cNvSpPr/>
          <p:nvPr/>
        </p:nvSpPr>
        <p:spPr>
          <a:xfrm>
            <a:off x="3248025" y="4350172"/>
            <a:ext cx="232082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الحوكمة المالية</a:t>
            </a:r>
            <a:endParaRPr lang="ar-SA" sz="1200" b="1" dirty="0"/>
          </a:p>
        </p:txBody>
      </p:sp>
      <p:sp>
        <p:nvSpPr>
          <p:cNvPr id="15" name="Text 12"/>
          <p:cNvSpPr/>
          <p:nvPr/>
        </p:nvSpPr>
        <p:spPr>
          <a:xfrm>
            <a:off x="3248025" y="4569544"/>
            <a:ext cx="2320826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أعلى مستويات الكفاءة الإدارية والشفافية المالية</a:t>
            </a:r>
            <a:endParaRPr lang="ar-SA" sz="1000" b="1" dirty="0"/>
          </a:p>
        </p:txBody>
      </p:sp>
      <p:sp>
        <p:nvSpPr>
          <p:cNvPr id="16" name="Shape 13"/>
          <p:cNvSpPr/>
          <p:nvPr/>
        </p:nvSpPr>
        <p:spPr>
          <a:xfrm>
            <a:off x="2900065" y="4312890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 sz="2400" b="1"/>
          </a:p>
        </p:txBody>
      </p:sp>
      <p:sp>
        <p:nvSpPr>
          <p:cNvPr id="17" name="Text 14"/>
          <p:cNvSpPr/>
          <p:nvPr/>
        </p:nvSpPr>
        <p:spPr>
          <a:xfrm>
            <a:off x="2940732" y="4333205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rtl="1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1600" b="1" dirty="0"/>
          </a:p>
        </p:txBody>
      </p:sp>
      <p:sp>
        <p:nvSpPr>
          <p:cNvPr id="18" name="Text 15"/>
          <p:cNvSpPr/>
          <p:nvPr/>
        </p:nvSpPr>
        <p:spPr>
          <a:xfrm>
            <a:off x="496193" y="4350172"/>
            <a:ext cx="232082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تجربة استثنائية</a:t>
            </a:r>
            <a:endParaRPr lang="ar-SA" sz="1200" b="1" dirty="0"/>
          </a:p>
        </p:txBody>
      </p:sp>
      <p:sp>
        <p:nvSpPr>
          <p:cNvPr id="19" name="Text 16"/>
          <p:cNvSpPr/>
          <p:nvPr/>
        </p:nvSpPr>
        <p:spPr>
          <a:xfrm>
            <a:off x="496193" y="4569544"/>
            <a:ext cx="2320826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خدمات تواكب تطلعات الطلاب في العصر الرقمي</a:t>
            </a:r>
            <a:endParaRPr lang="ar-SA" sz="10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51CD20-96D4-8B1F-59A1-2EA37644696E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B7739-99A2-C59A-7E02-DBC61BFE7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2B999C2-3985-B44B-E54B-6F18108CC337}"/>
              </a:ext>
            </a:extLst>
          </p:cNvPr>
          <p:cNvSpPr/>
          <p:nvPr/>
        </p:nvSpPr>
        <p:spPr>
          <a:xfrm>
            <a:off x="8029724" y="420588"/>
            <a:ext cx="618158" cy="164902"/>
          </a:xfrm>
          <a:prstGeom prst="roundRect">
            <a:avLst>
              <a:gd name="adj" fmla="val 22116"/>
            </a:avLst>
          </a:prstGeom>
          <a:solidFill>
            <a:srgbClr val="181E34"/>
          </a:solidFill>
          <a:ln/>
        </p:spPr>
        <p:txBody>
          <a:bodyPr/>
          <a:lstStyle/>
          <a:p>
            <a:endParaRPr lang="en-US" sz="2400" b="1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379EBB-7D72-1404-E9A7-2739D29998DD}"/>
              </a:ext>
            </a:extLst>
          </p:cNvPr>
          <p:cNvSpPr/>
          <p:nvPr/>
        </p:nvSpPr>
        <p:spPr>
          <a:xfrm>
            <a:off x="7637636" y="453107"/>
            <a:ext cx="945133" cy="99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9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قصة نجاح — </a:t>
            </a:r>
            <a:r>
              <a:rPr lang="ar-EG" altLang="en-US" sz="9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6</a:t>
            </a:r>
            <a:endParaRPr lang="ar-SA" sz="900" b="1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C57B33F-D5C1-EDAB-A26C-31AA11E83271}"/>
              </a:ext>
            </a:extLst>
          </p:cNvPr>
          <p:cNvSpPr/>
          <p:nvPr/>
        </p:nvSpPr>
        <p:spPr>
          <a:xfrm>
            <a:off x="496119" y="618679"/>
            <a:ext cx="8151763" cy="339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EG" altLang="en-US" sz="2800" b="1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المركز الطبي التعليمي ل</a:t>
            </a:r>
            <a:r>
              <a:rPr lang="ar-SA" altLang="en-US" sz="2800" b="1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جامعة بنها الأهلية</a:t>
            </a:r>
            <a:endParaRPr lang="ar-SA" sz="2800" b="1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00F7D82-8F55-DF22-666C-85B5D1DAA891}"/>
              </a:ext>
            </a:extLst>
          </p:cNvPr>
          <p:cNvSpPr/>
          <p:nvPr/>
        </p:nvSpPr>
        <p:spPr>
          <a:xfrm>
            <a:off x="496119" y="2375520"/>
            <a:ext cx="2680990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EG" sz="1200" b="1" dirty="0">
                <a:solidFill>
                  <a:srgbClr val="FFFFFF"/>
                </a:solidFill>
                <a:latin typeface="Fraunces Medium" pitchFamily="34" charset="0"/>
              </a:rPr>
              <a:t>مركز طبي ذكي</a:t>
            </a:r>
            <a:endParaRPr lang="ar-SA" sz="1200" b="1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C6C8968-09D9-8426-9858-145607CC32FB}"/>
              </a:ext>
            </a:extLst>
          </p:cNvPr>
          <p:cNvSpPr/>
          <p:nvPr/>
        </p:nvSpPr>
        <p:spPr>
          <a:xfrm>
            <a:off x="496119" y="2628080"/>
            <a:ext cx="2680990" cy="773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 rtl="1">
              <a:lnSpc>
                <a:spcPct val="118000"/>
              </a:lnSpc>
            </a:pPr>
            <a:r>
              <a:rPr lang="en-US" sz="1000" dirty="0" err="1">
                <a:solidFill>
                  <a:schemeClr val="bg1"/>
                </a:solidFill>
              </a:rPr>
              <a:t>حيث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تدمج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بين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تقديم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الرعاية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الطبية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الفائقة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والبحث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الأكاديمي</a:t>
            </a:r>
            <a:r>
              <a:rPr lang="en-US" sz="1000" dirty="0">
                <a:solidFill>
                  <a:schemeClr val="bg1"/>
                </a:solidFill>
              </a:rPr>
              <a:t>. </a:t>
            </a:r>
            <a:r>
              <a:rPr lang="en-US" sz="1000" dirty="0" err="1">
                <a:solidFill>
                  <a:schemeClr val="bg1"/>
                </a:solidFill>
              </a:rPr>
              <a:t>لتحقيق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هذه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الأهداف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المعقدة</a:t>
            </a:r>
            <a:r>
              <a:rPr lang="en-US" sz="1000" dirty="0">
                <a:solidFill>
                  <a:schemeClr val="bg1"/>
                </a:solidFill>
              </a:rPr>
              <a:t>، </a:t>
            </a:r>
            <a:r>
              <a:rPr lang="en-US" sz="1000" dirty="0" err="1">
                <a:solidFill>
                  <a:schemeClr val="bg1"/>
                </a:solidFill>
              </a:rPr>
              <a:t>تعتمد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هذه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المنشآت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على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بنية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تحتية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رقمية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قوية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تتكون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أساساً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من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أنظمة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تخطيط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موارد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المؤسسات</a:t>
            </a:r>
            <a:r>
              <a:rPr lang="en-US" sz="1000" dirty="0">
                <a:solidFill>
                  <a:schemeClr val="bg1"/>
                </a:solidFill>
              </a:rPr>
              <a:t> (ERP) </a:t>
            </a:r>
            <a:r>
              <a:rPr lang="en-US" sz="1000" dirty="0" err="1">
                <a:solidFill>
                  <a:schemeClr val="bg1"/>
                </a:solidFill>
              </a:rPr>
              <a:t>وأنظمة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معلومات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المستشفيات</a:t>
            </a:r>
            <a:r>
              <a:rPr lang="en-US" sz="1000" dirty="0">
                <a:solidFill>
                  <a:schemeClr val="bg1"/>
                </a:solidFill>
              </a:rPr>
              <a:t> (HIS).</a:t>
            </a:r>
            <a:endParaRPr lang="ar-SA" sz="1000" b="1" dirty="0">
              <a:solidFill>
                <a:schemeClr val="bg1"/>
              </a:solidFill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ECE1E4A-F90E-F8D0-2808-2B433D1E5FDF}"/>
              </a:ext>
            </a:extLst>
          </p:cNvPr>
          <p:cNvSpPr/>
          <p:nvPr/>
        </p:nvSpPr>
        <p:spPr>
          <a:xfrm>
            <a:off x="8403729" y="4312890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 sz="2400" b="1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C820901-8066-680A-8968-FCE3F715F97E}"/>
              </a:ext>
            </a:extLst>
          </p:cNvPr>
          <p:cNvSpPr/>
          <p:nvPr/>
        </p:nvSpPr>
        <p:spPr>
          <a:xfrm>
            <a:off x="8444396" y="4333205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rtl="1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1600" b="1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613B6D55-E67F-7542-BE39-FD8F109B6451}"/>
              </a:ext>
            </a:extLst>
          </p:cNvPr>
          <p:cNvSpPr/>
          <p:nvPr/>
        </p:nvSpPr>
        <p:spPr>
          <a:xfrm>
            <a:off x="5999857" y="4350172"/>
            <a:ext cx="232082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EG" sz="1200" b="1" dirty="0">
                <a:solidFill>
                  <a:srgbClr val="EBECEF"/>
                </a:solidFill>
                <a:latin typeface="Fraunces Medium" pitchFamily="34" charset="0"/>
              </a:rPr>
              <a:t>ملف طبي كامل للمريض</a:t>
            </a:r>
            <a:endParaRPr lang="ar-SA" sz="1200" b="1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A090974-F1F4-FD02-D0DD-02CEBDFAE3B8}"/>
              </a:ext>
            </a:extLst>
          </p:cNvPr>
          <p:cNvSpPr/>
          <p:nvPr/>
        </p:nvSpPr>
        <p:spPr>
          <a:xfrm>
            <a:off x="5999857" y="4569544"/>
            <a:ext cx="2320826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EG" sz="1000" b="1" dirty="0">
                <a:solidFill>
                  <a:srgbClr val="EBECEF"/>
                </a:solidFill>
                <a:latin typeface="Epilogue" pitchFamily="34" charset="0"/>
              </a:rPr>
              <a:t>قاعدة بيانات طبيه شامله لكل مريض و رحلة علاجه</a:t>
            </a:r>
            <a:endParaRPr lang="ar-SA" sz="1000" b="1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ED36B86A-498B-2CCF-7891-91CA510D0908}"/>
              </a:ext>
            </a:extLst>
          </p:cNvPr>
          <p:cNvSpPr/>
          <p:nvPr/>
        </p:nvSpPr>
        <p:spPr>
          <a:xfrm>
            <a:off x="5651897" y="4312890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 sz="2400" b="1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E5009C65-4B19-AD53-A29B-6A1027819655}"/>
              </a:ext>
            </a:extLst>
          </p:cNvPr>
          <p:cNvSpPr/>
          <p:nvPr/>
        </p:nvSpPr>
        <p:spPr>
          <a:xfrm>
            <a:off x="5692564" y="4333205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rtl="1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1600" b="1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23227424-3492-142C-A5F1-0BEFA2AFAC5F}"/>
              </a:ext>
            </a:extLst>
          </p:cNvPr>
          <p:cNvSpPr/>
          <p:nvPr/>
        </p:nvSpPr>
        <p:spPr>
          <a:xfrm>
            <a:off x="3248025" y="4350172"/>
            <a:ext cx="232082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الحوكمة المالية</a:t>
            </a:r>
            <a:endParaRPr lang="ar-SA" sz="1200" b="1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E63C1A94-E7EA-F238-C5DE-5D7FF009339B}"/>
              </a:ext>
            </a:extLst>
          </p:cNvPr>
          <p:cNvSpPr/>
          <p:nvPr/>
        </p:nvSpPr>
        <p:spPr>
          <a:xfrm>
            <a:off x="3248025" y="4569544"/>
            <a:ext cx="2320826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أعلى مستويات الكفاءة الإدارية والشفافية المالية</a:t>
            </a:r>
            <a:endParaRPr lang="ar-SA" sz="1000" b="1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9935E611-8D05-6E78-CF7E-82E4D7CC1B78}"/>
              </a:ext>
            </a:extLst>
          </p:cNvPr>
          <p:cNvSpPr/>
          <p:nvPr/>
        </p:nvSpPr>
        <p:spPr>
          <a:xfrm>
            <a:off x="2900065" y="4312890"/>
            <a:ext cx="244153" cy="244153"/>
          </a:xfrm>
          <a:prstGeom prst="roundRect">
            <a:avLst>
              <a:gd name="adj" fmla="val 18672"/>
            </a:avLst>
          </a:prstGeom>
          <a:solidFill>
            <a:srgbClr val="283157"/>
          </a:solidFill>
          <a:ln w="4763">
            <a:solidFill>
              <a:srgbClr val="414A70"/>
            </a:solidFill>
            <a:prstDash val="solid"/>
          </a:ln>
        </p:spPr>
        <p:txBody>
          <a:bodyPr/>
          <a:lstStyle/>
          <a:p>
            <a:endParaRPr lang="en-US" sz="2400" b="1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1A4D30E3-341F-F7B2-451F-C2631158E7F6}"/>
              </a:ext>
            </a:extLst>
          </p:cNvPr>
          <p:cNvSpPr/>
          <p:nvPr/>
        </p:nvSpPr>
        <p:spPr>
          <a:xfrm>
            <a:off x="2940732" y="4333205"/>
            <a:ext cx="162744" cy="2034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 rtl="1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1600" b="1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BF6B6C87-2D7B-1040-7BAE-03755DFEF2AA}"/>
              </a:ext>
            </a:extLst>
          </p:cNvPr>
          <p:cNvSpPr/>
          <p:nvPr/>
        </p:nvSpPr>
        <p:spPr>
          <a:xfrm>
            <a:off x="496193" y="4350172"/>
            <a:ext cx="232082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1200" b="1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تجربة استثنائية</a:t>
            </a:r>
            <a:endParaRPr lang="ar-SA" sz="1200" b="1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F814F42-7077-B9CB-D39A-6B5184DE5330}"/>
              </a:ext>
            </a:extLst>
          </p:cNvPr>
          <p:cNvSpPr/>
          <p:nvPr/>
        </p:nvSpPr>
        <p:spPr>
          <a:xfrm>
            <a:off x="496193" y="4569544"/>
            <a:ext cx="2320826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18000"/>
              </a:lnSpc>
              <a:buNone/>
            </a:pP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خدمات تواكب تطلعا</a:t>
            </a:r>
            <a:r>
              <a:rPr lang="ar-EG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</a:t>
            </a:r>
            <a:r>
              <a:rPr lang="ar-SA" altLang="en-US" sz="1000" b="1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العصر الرقمي</a:t>
            </a:r>
            <a:endParaRPr lang="ar-SA" sz="10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7A38BC-4D5B-1C3C-CF01-E46F0CBBBCF2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F82C2F1-A291-F45E-8E61-80078A18C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508" y="1222590"/>
            <a:ext cx="4843166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47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13147"/>
            <a:ext cx="4722763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altLang="en-US" sz="26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لماذا وادى النيل؟</a:t>
            </a:r>
            <a:endParaRPr lang="ar-SA" sz="2650" dirty="0"/>
          </a:p>
        </p:txBody>
      </p:sp>
      <p:sp>
        <p:nvSpPr>
          <p:cNvPr id="4" name="Text 1"/>
          <p:cNvSpPr/>
          <p:nvPr/>
        </p:nvSpPr>
        <p:spPr>
          <a:xfrm>
            <a:off x="6367016" y="1096119"/>
            <a:ext cx="2280865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35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5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6367016" y="1706091"/>
            <a:ext cx="228086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ar-SA" alt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قطاعات حيوية</a:t>
            </a:r>
            <a:endParaRPr lang="ar-SA" sz="1300" dirty="0"/>
          </a:p>
        </p:txBody>
      </p:sp>
      <p:sp>
        <p:nvSpPr>
          <p:cNvPr id="6" name="Text 3"/>
          <p:cNvSpPr/>
          <p:nvPr/>
        </p:nvSpPr>
        <p:spPr>
          <a:xfrm>
            <a:off x="6367016" y="1994446"/>
            <a:ext cx="228086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30000"/>
              </a:lnSpc>
              <a:buNone/>
            </a:pPr>
            <a:r>
              <a:rPr lang="ar-SA" alt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أدوية، نقل، تجارة، ملاحة، تعليم</a:t>
            </a:r>
            <a:endParaRPr lang="ar-SA" sz="1050" dirty="0"/>
          </a:p>
        </p:txBody>
      </p:sp>
      <p:sp>
        <p:nvSpPr>
          <p:cNvPr id="7" name="Text 4"/>
          <p:cNvSpPr/>
          <p:nvPr/>
        </p:nvSpPr>
        <p:spPr>
          <a:xfrm>
            <a:off x="3925119" y="1096119"/>
            <a:ext cx="2280940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35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30+</a:t>
            </a:r>
            <a:endParaRPr lang="en-US" sz="3500" dirty="0"/>
          </a:p>
        </p:txBody>
      </p:sp>
      <p:sp>
        <p:nvSpPr>
          <p:cNvPr id="8" name="Text 5"/>
          <p:cNvSpPr/>
          <p:nvPr/>
        </p:nvSpPr>
        <p:spPr>
          <a:xfrm>
            <a:off x="3925119" y="1706091"/>
            <a:ext cx="228094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ar-SA" alt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شركة منفذة</a:t>
            </a:r>
            <a:endParaRPr lang="ar-SA" sz="1300" dirty="0"/>
          </a:p>
        </p:txBody>
      </p:sp>
      <p:sp>
        <p:nvSpPr>
          <p:cNvPr id="9" name="Text 6"/>
          <p:cNvSpPr/>
          <p:nvPr/>
        </p:nvSpPr>
        <p:spPr>
          <a:xfrm>
            <a:off x="3925119" y="1994446"/>
            <a:ext cx="2280940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30000"/>
              </a:lnSpc>
              <a:buNone/>
            </a:pPr>
            <a:r>
              <a:rPr lang="ar-SA" alt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شبكة شركاء تنفيذ متخصصين</a:t>
            </a:r>
            <a:endParaRPr lang="ar-SA" sz="1050" dirty="0"/>
          </a:p>
        </p:txBody>
      </p:sp>
      <p:sp>
        <p:nvSpPr>
          <p:cNvPr id="10" name="Text 7"/>
          <p:cNvSpPr/>
          <p:nvPr/>
        </p:nvSpPr>
        <p:spPr>
          <a:xfrm>
            <a:off x="5146104" y="2530599"/>
            <a:ext cx="2280865" cy="445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35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100%</a:t>
            </a:r>
            <a:endParaRPr lang="en-US" sz="3500" dirty="0"/>
          </a:p>
        </p:txBody>
      </p:sp>
      <p:sp>
        <p:nvSpPr>
          <p:cNvPr id="11" name="Text 8"/>
          <p:cNvSpPr/>
          <p:nvPr/>
        </p:nvSpPr>
        <p:spPr>
          <a:xfrm>
            <a:off x="5146104" y="3140571"/>
            <a:ext cx="228086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ar-SA" altLang="en-US" sz="13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امتثال ضريبي</a:t>
            </a:r>
            <a:endParaRPr lang="ar-SA" sz="1300" dirty="0"/>
          </a:p>
        </p:txBody>
      </p:sp>
      <p:sp>
        <p:nvSpPr>
          <p:cNvPr id="12" name="Text 9"/>
          <p:cNvSpPr/>
          <p:nvPr/>
        </p:nvSpPr>
        <p:spPr>
          <a:xfrm>
            <a:off x="5146104" y="3428926"/>
            <a:ext cx="2280865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 rtl="1">
              <a:lnSpc>
                <a:spcPct val="130000"/>
              </a:lnSpc>
              <a:buNone/>
            </a:pPr>
            <a:r>
              <a:rPr lang="ar-SA" altLang="en-US" sz="10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تكامل كامل مع منظومة الضرائب الإلكترونية</a:t>
            </a:r>
            <a:endParaRPr lang="ar-SA" sz="1050" dirty="0"/>
          </a:p>
        </p:txBody>
      </p:sp>
      <p:sp>
        <p:nvSpPr>
          <p:cNvPr id="13" name="Shape 10"/>
          <p:cNvSpPr/>
          <p:nvPr/>
        </p:nvSpPr>
        <p:spPr>
          <a:xfrm>
            <a:off x="3925119" y="3996035"/>
            <a:ext cx="4722763" cy="734244"/>
          </a:xfrm>
          <a:prstGeom prst="roundRect">
            <a:avLst>
              <a:gd name="adj" fmla="val 7729"/>
            </a:avLst>
          </a:prstGeom>
          <a:solidFill>
            <a:srgbClr val="183A1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0180" y="4184675"/>
            <a:ext cx="168846" cy="13506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364087" y="4158481"/>
            <a:ext cx="4148733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0000"/>
              </a:lnSpc>
              <a:buNone/>
            </a:pPr>
            <a:r>
              <a:rPr lang="ar-SA" altLang="en-US" sz="1050" b="1" dirty="0">
                <a:solidFill>
                  <a:srgbClr val="FFFFF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شريكك الاستراتيجي في رحلة التحول الرقمي</a:t>
            </a:r>
            <a:r>
              <a:rPr lang="ar-SA" altLang="en-US" sz="10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— نحول التحديات إلى ميزة تنافسية، والعمليات المعقدة إلى قرارات ذكية تدعم نمو مؤسستك</a:t>
            </a:r>
            <a:endParaRPr lang="ar-SA" sz="10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626CD5-A16B-E18E-71A0-7E9B81ADBFBE}"/>
              </a:ext>
            </a:extLst>
          </p:cNvPr>
          <p:cNvSpPr/>
          <p:nvPr/>
        </p:nvSpPr>
        <p:spPr>
          <a:xfrm>
            <a:off x="8037878" y="4842420"/>
            <a:ext cx="1049896" cy="215354"/>
          </a:xfrm>
          <a:prstGeom prst="rect">
            <a:avLst/>
          </a:prstGeom>
          <a:solidFill>
            <a:srgbClr val="080E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616</Words>
  <Application>Microsoft Office PowerPoint</Application>
  <PresentationFormat>On-screen Show (16:9)</PresentationFormat>
  <Paragraphs>112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Fraunces Medium</vt:lpstr>
      <vt:lpstr>Epilogue</vt:lpstr>
      <vt:lpstr>Epilogue Bold</vt:lpstr>
      <vt:lpstr>Arial</vt:lpstr>
      <vt:lpstr>Twemoji Mozilla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Yasser Abd Elfattah moussa</dc:creator>
  <cp:lastModifiedBy>yasser.abdelfattah</cp:lastModifiedBy>
  <cp:revision>9</cp:revision>
  <dcterms:created xsi:type="dcterms:W3CDTF">2026-07-27T07:33:17Z</dcterms:created>
  <dcterms:modified xsi:type="dcterms:W3CDTF">2026-08-12T09:30:42Z</dcterms:modified>
</cp:coreProperties>
</file>